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  <p:sldId id="263" r:id="rId3"/>
    <p:sldId id="264" r:id="rId4"/>
    <p:sldId id="265" r:id="rId5"/>
    <p:sldId id="275" r:id="rId6"/>
    <p:sldId id="280" r:id="rId7"/>
    <p:sldId id="279" r:id="rId8"/>
    <p:sldId id="278" r:id="rId9"/>
    <p:sldId id="277" r:id="rId10"/>
    <p:sldId id="276" r:id="rId11"/>
    <p:sldId id="268" r:id="rId12"/>
    <p:sldId id="274" r:id="rId13"/>
    <p:sldId id="273" r:id="rId14"/>
    <p:sldId id="267" r:id="rId15"/>
    <p:sldId id="266" r:id="rId16"/>
    <p:sldId id="272" r:id="rId17"/>
    <p:sldId id="270" r:id="rId18"/>
    <p:sldId id="269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000018"/>
    <a:srgbClr val="CC0099"/>
    <a:srgbClr val="FF9900"/>
    <a:srgbClr val="FF0066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ms-MY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</p:grpSp>
      <p:sp>
        <p:nvSpPr>
          <p:cNvPr id="2767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7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EA12D6-7AFE-40F8-B40F-9295E034A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B0F3-9090-443A-B950-18451AE60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A5C31-D8D1-4723-8F73-14A0CF889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3F33-00ED-430B-B896-362F98FCC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0A3F-54D9-4E0E-9543-E9B758B2B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8306-7401-419A-B110-0ED5473BE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CBD6-9309-4AEE-974C-FDFC03F9E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CF036-C953-4ED1-A141-0DF216B8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86FE-BAAF-4FFC-A212-F77E4B9B5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570C7-DCE1-4199-A4A6-A4BC8154D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ms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920AB-9D45-4A0E-934D-5EC307F85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</p:grpSp>
      <p:sp>
        <p:nvSpPr>
          <p:cNvPr id="2662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ms-MY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663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663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2663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2663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2663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  <p:sp>
            <p:nvSpPr>
              <p:cNvPr id="2663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ms-MY"/>
              </a:p>
            </p:txBody>
          </p:sp>
        </p:grpSp>
        <p:sp>
          <p:nvSpPr>
            <p:cNvPr id="2663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ms-MY"/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60E84C7-8B51-4DE4-9991-6E0FCC71B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amond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hyperlink" Target="sejarah%20bab%204%20tingkatan%201.pptx" TargetMode="External"/><Relationship Id="rId7" Type="http://schemas.openxmlformats.org/officeDocument/2006/relationships/slide" Target="slide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  <a:solidFill>
            <a:srgbClr val="FF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BAB 4 : PENGASASAN KESULTANAN MELAYU MELAKA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153400" cy="30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PARAMESWARA PENGASAS KESULTANAN MELAYU MELAKA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200400" y="1828800"/>
            <a:ext cx="2362200" cy="1600200"/>
          </a:xfrm>
          <a:prstGeom prst="cloudCallout">
            <a:avLst>
              <a:gd name="adj1" fmla="val -46977"/>
              <a:gd name="adj2" fmla="val 131944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Kedatangan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Parameswara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</a:t>
            </a:r>
            <a:r>
              <a:rPr lang="en-US" b="1" dirty="0">
                <a:solidFill>
                  <a:srgbClr val="002060"/>
                </a:solidFill>
              </a:rPr>
              <a:t> Melaka</a:t>
            </a:r>
          </a:p>
        </p:txBody>
      </p:sp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5486400" y="2209800"/>
            <a:ext cx="914400" cy="3048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CC0099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91200" y="2743200"/>
            <a:ext cx="3124200" cy="1631216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Majapahit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menyerang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     Palembang.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Parameswara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pengikutnya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berundur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ke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</a:rPr>
              <a:t>Temasik</a:t>
            </a:r>
            <a:endParaRPr lang="en-US" sz="2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79" name="AutoShape 19"/>
          <p:cNvSpPr>
            <a:spLocks noChangeArrowheads="1"/>
          </p:cNvSpPr>
          <p:nvPr/>
        </p:nvSpPr>
        <p:spPr bwMode="auto">
          <a:xfrm>
            <a:off x="2514600" y="25146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  <p:sp>
        <p:nvSpPr>
          <p:cNvPr id="3080" name="Text Box 20"/>
          <p:cNvSpPr txBox="1">
            <a:spLocks noChangeArrowheads="1"/>
          </p:cNvSpPr>
          <p:nvPr/>
        </p:nvSpPr>
        <p:spPr bwMode="auto">
          <a:xfrm>
            <a:off x="152400" y="2133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ms-MY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2400" y="2057400"/>
            <a:ext cx="2438400" cy="3693319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600" dirty="0"/>
              <a:t>  </a:t>
            </a:r>
            <a:r>
              <a:rPr lang="en-US" dirty="0"/>
              <a:t>2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Parameswara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membunuh</a:t>
            </a:r>
            <a:r>
              <a:rPr lang="en-US" b="1" dirty="0">
                <a:solidFill>
                  <a:srgbClr val="002060"/>
                </a:solidFill>
              </a:rPr>
              <a:t>            </a:t>
            </a:r>
            <a:r>
              <a:rPr lang="en-US" b="1" dirty="0" err="1">
                <a:solidFill>
                  <a:srgbClr val="002060"/>
                </a:solidFill>
              </a:rPr>
              <a:t>Temagi</a:t>
            </a:r>
            <a:r>
              <a:rPr lang="en-US" b="1" dirty="0">
                <a:solidFill>
                  <a:srgbClr val="002060"/>
                </a:solidFill>
              </a:rPr>
              <a:t> ( </a:t>
            </a:r>
            <a:r>
              <a:rPr lang="en-US" b="1" dirty="0" err="1">
                <a:solidFill>
                  <a:srgbClr val="002060"/>
                </a:solidFill>
              </a:rPr>
              <a:t>pemerintah</a:t>
            </a:r>
            <a:r>
              <a:rPr lang="en-US" b="1" dirty="0">
                <a:solidFill>
                  <a:srgbClr val="002060"/>
                </a:solidFill>
              </a:rPr>
              <a:t> Siam </a:t>
            </a:r>
            <a:r>
              <a:rPr lang="en-US" b="1" dirty="0" err="1">
                <a:solidFill>
                  <a:srgbClr val="002060"/>
                </a:solidFill>
              </a:rPr>
              <a:t>di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Temasik</a:t>
            </a:r>
            <a:r>
              <a:rPr lang="en-US" b="1" dirty="0">
                <a:solidFill>
                  <a:srgbClr val="002060"/>
                </a:solidFill>
              </a:rPr>
              <a:t> ). Siam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Majapahit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menyerang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Temasik.Parameswara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lari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Sening</a:t>
            </a:r>
            <a:r>
              <a:rPr lang="en-US" b="1" dirty="0">
                <a:solidFill>
                  <a:srgbClr val="002060"/>
                </a:solidFill>
              </a:rPr>
              <a:t> Ujung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Bertam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menuju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utara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082" name="AutoShape 24"/>
          <p:cNvSpPr>
            <a:spLocks noChangeArrowheads="1"/>
          </p:cNvSpPr>
          <p:nvPr/>
        </p:nvSpPr>
        <p:spPr bwMode="auto">
          <a:xfrm>
            <a:off x="4419600" y="34290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ms-MY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343400" y="4495800"/>
            <a:ext cx="3124200" cy="224676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3. 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Parameswara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tiba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di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sebuah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kampung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nelayan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mendapati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tempat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tersebut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strategik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sebagai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laluan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kapal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</a:rPr>
              <a:t>dagang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/>
      <p:bldP spid="20484" grpId="0" animBg="1"/>
      <p:bldP spid="20491" grpId="0" animBg="1"/>
      <p:bldP spid="20501" grpId="0" animBg="1"/>
      <p:bldP spid="205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PEMERINTAHAN TERATUR</a:t>
            </a:r>
            <a:endParaRPr lang="en-US" dirty="0"/>
          </a:p>
        </p:txBody>
      </p:sp>
      <p:sp>
        <p:nvSpPr>
          <p:cNvPr id="4" name="Text Box 1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784860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dirty="0" err="1"/>
              <a:t>Melantik</a:t>
            </a:r>
            <a:r>
              <a:rPr lang="en-US" sz="2800" dirty="0"/>
              <a:t> </a:t>
            </a:r>
            <a:r>
              <a:rPr lang="en-US" sz="2800" dirty="0" err="1"/>
              <a:t>pembesar</a:t>
            </a:r>
            <a:r>
              <a:rPr lang="en-US" sz="2800" dirty="0"/>
              <a:t> </a:t>
            </a:r>
            <a:r>
              <a:rPr lang="en-US" sz="2800" dirty="0" err="1"/>
              <a:t>mengurus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ehwal</a:t>
            </a:r>
            <a:r>
              <a:rPr lang="en-US" sz="2800" dirty="0"/>
              <a:t> </a:t>
            </a:r>
            <a:r>
              <a:rPr lang="en-US" sz="2800" dirty="0" err="1"/>
              <a:t>balairong</a:t>
            </a:r>
            <a:r>
              <a:rPr lang="en-US" sz="2800" dirty="0"/>
              <a:t> </a:t>
            </a:r>
            <a:r>
              <a:rPr lang="en-US" sz="2800" dirty="0" err="1"/>
              <a:t>seri</a:t>
            </a: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40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bentara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perintah</a:t>
            </a:r>
            <a:r>
              <a:rPr lang="en-US" sz="2800" dirty="0"/>
              <a:t> raja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/>
              <a:t>Biduanda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membawa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kebesaran</a:t>
            </a:r>
            <a:r>
              <a:rPr lang="en-US" sz="2800" dirty="0"/>
              <a:t> </a:t>
            </a:r>
            <a:r>
              <a:rPr lang="en-US" sz="2800" dirty="0" err="1"/>
              <a:t>diraja</a:t>
            </a:r>
            <a:endParaRPr lang="en-US" sz="2800" dirty="0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57150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Soalan Struktur -  Bab 4 ( Tingkatan 1 )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1400" smtClean="0"/>
              <a:t>1.  	Tuliskan  empat faktor yang menyebabkan Parameswara memilih Melaka sebagai penempatan tetapnya.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       (i) </a:t>
            </a:r>
            <a:r>
              <a:rPr lang="en-US" sz="1400" smtClean="0">
                <a:hlinkClick r:id="rId3" action="ppaction://hlinksldjump"/>
              </a:rPr>
              <a:t>----------------------------------------------------------------------------------------------------------------</a:t>
            </a:r>
            <a:endParaRPr lang="en-US" sz="1400" smtClean="0"/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       (ii)------------------------------------------------------------------------------------------------------------------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       (iii)-----------------------------------------------------------------------------------------------------------------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       (iv)-----------------------------------------------------------------------------------------------------------------</a:t>
            </a:r>
          </a:p>
          <a:p>
            <a:pPr marL="609600" indent="-609600" eaLnBrk="1" hangingPunct="1">
              <a:buFontTx/>
              <a:buNone/>
            </a:pPr>
            <a:endParaRPr lang="en-US" sz="14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1400" smtClean="0"/>
              <a:t>Nama Melaka juga berasal daripada perkataan Arab iaitu….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       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        (i)-----------------------------------------------------------------------------------------------------------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          (ii)----------------------------------------------------------------------------------------------------------</a:t>
            </a:r>
          </a:p>
          <a:p>
            <a:pPr marL="609600" indent="-609600" eaLnBrk="1" hangingPunct="1">
              <a:buFontTx/>
              <a:buNone/>
            </a:pPr>
            <a:r>
              <a:rPr lang="en-US" sz="1400" smtClean="0"/>
              <a:t>   </a:t>
            </a:r>
          </a:p>
        </p:txBody>
      </p:sp>
      <p:sp>
        <p:nvSpPr>
          <p:cNvPr id="7172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1905000"/>
            <a:ext cx="5334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  <p:sp>
        <p:nvSpPr>
          <p:cNvPr id="7173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4191000"/>
            <a:ext cx="5334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ms-MY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JAWAPAN SOALAN STRUKTUR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848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/>
              <a:t>  (i) Bekalan air senang diperolehi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 (ii) Bentuk muka bumi berbukit bukau menjadi panduan pelayar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 (iii) Pokok bakau dan api-api sebagai benteng pertahanan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       semulajadi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      (iv) Muara sungai terlindung daripada tiupan angin monsun       </a:t>
            </a: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JAWAPAN SOALAN NO.2 –SOALAN STRUKTUR</a:t>
            </a:r>
          </a:p>
          <a:p>
            <a:pPr eaLnBrk="1" hangingPunct="1">
              <a:buFontTx/>
              <a:buNone/>
            </a:pPr>
            <a:r>
              <a:rPr lang="en-US" sz="2400" smtClean="0"/>
              <a:t>2. (i)  Mulaqah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(ii) Malakat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50292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Uji minda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82296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/>
              <a:t>1.    Parameswara sampai di Temasik .Pada ketika itu, Temasik adalah di bawah penguasaan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</a:t>
            </a:r>
            <a:r>
              <a:rPr lang="en-US" sz="1400">
                <a:hlinkClick r:id="rId3" action="ppaction://hlinksldjump"/>
              </a:rPr>
              <a:t> A</a:t>
            </a:r>
            <a:r>
              <a:rPr lang="en-US" sz="1400"/>
              <a:t> Siam                                   </a:t>
            </a:r>
            <a:r>
              <a:rPr lang="en-US" sz="1400">
                <a:hlinkClick r:id="rId4" action="ppaction://hlinksldjump"/>
              </a:rPr>
              <a:t>C</a:t>
            </a:r>
            <a:r>
              <a:rPr lang="en-US" sz="1400"/>
              <a:t>.   Srivijaya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 </a:t>
            </a:r>
            <a:r>
              <a:rPr lang="en-US" sz="1400">
                <a:hlinkClick r:id="rId4" action="ppaction://hlinksldjump"/>
              </a:rPr>
              <a:t>B</a:t>
            </a:r>
            <a:r>
              <a:rPr lang="en-US" sz="1400"/>
              <a:t>.     Melaka	                 </a:t>
            </a:r>
            <a:r>
              <a:rPr lang="en-US" sz="1400">
                <a:hlinkClick r:id="rId4" action="ppaction://hlinksldjump"/>
              </a:rPr>
              <a:t> D</a:t>
            </a:r>
            <a:r>
              <a:rPr lang="en-US" sz="1400"/>
              <a:t>.  Majapahit                       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2.    Apakah strategi yang dilakukan oleh Parameswara untuk mendapatkan Temasik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  I   Menyerang Kerajaan Siam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 II  Membunuh Pemerintah Temasik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III  Menuntut hak pertuanan Temasik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IV  Meminta bantuan daripada Kerajaan Srivijaya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</a:t>
            </a:r>
            <a:r>
              <a:rPr lang="en-US" sz="1400">
                <a:hlinkClick r:id="rId4" action="ppaction://hlinksldjump"/>
              </a:rPr>
              <a:t>A</a:t>
            </a:r>
            <a:r>
              <a:rPr lang="en-US" sz="1400"/>
              <a:t>   I  dan II                               </a:t>
            </a:r>
            <a:r>
              <a:rPr lang="en-US" sz="1400">
                <a:hlinkClick r:id="rId4" action="ppaction://hlinksldjump"/>
              </a:rPr>
              <a:t>C</a:t>
            </a:r>
            <a:r>
              <a:rPr lang="en-US" sz="1400"/>
              <a:t> III  dan IV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</a:t>
            </a:r>
            <a:r>
              <a:rPr lang="en-US" sz="1400">
                <a:hlinkClick r:id="rId3" action="ppaction://hlinksldjump"/>
              </a:rPr>
              <a:t> B</a:t>
            </a:r>
            <a:r>
              <a:rPr lang="en-US" sz="1400"/>
              <a:t>  II  dan III                              </a:t>
            </a:r>
            <a:r>
              <a:rPr lang="en-US" sz="1400">
                <a:hlinkClick r:id="rId4" action="ppaction://hlinksldjump"/>
              </a:rPr>
              <a:t>D</a:t>
            </a:r>
            <a:r>
              <a:rPr lang="en-US" sz="1400"/>
              <a:t> I  dan IV                                                 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1400"/>
              <a:t>Apakah kemudahan yang disediakan oleh Parameswara bagi menarik pedagang luar berdagang di Melaka?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 I     Menyimpan barang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 II     Tukaran mata wang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III     Tempat penginapan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IV    Bekalan air dan makanan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</a:t>
            </a:r>
            <a:r>
              <a:rPr lang="en-US" sz="1400">
                <a:hlinkClick r:id="rId4" action="ppaction://hlinksldjump"/>
              </a:rPr>
              <a:t>A</a:t>
            </a:r>
            <a:r>
              <a:rPr lang="en-US" sz="1400"/>
              <a:t> I,II dan III                              </a:t>
            </a:r>
            <a:r>
              <a:rPr lang="en-US" sz="1400">
                <a:hlinkClick r:id="rId4" action="ppaction://hlinksldjump"/>
              </a:rPr>
              <a:t>C</a:t>
            </a:r>
            <a:r>
              <a:rPr lang="en-US" sz="1400"/>
              <a:t> I,III dan IV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      </a:t>
            </a:r>
            <a:r>
              <a:rPr lang="en-US" sz="1400">
                <a:hlinkClick r:id="rId4" action="ppaction://hlinksldjump"/>
              </a:rPr>
              <a:t>B</a:t>
            </a:r>
            <a:r>
              <a:rPr lang="en-US" sz="1400"/>
              <a:t> I,II dan IV	                 </a:t>
            </a:r>
            <a:r>
              <a:rPr lang="en-US" sz="1400">
                <a:hlinkClick r:id="rId3" action="ppaction://hlinksldjump"/>
              </a:rPr>
              <a:t>D</a:t>
            </a:r>
            <a:r>
              <a:rPr lang="en-US" sz="1400"/>
              <a:t> I,III dan IV</a:t>
            </a: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400" smtClean="0"/>
              <a:t>4.Apakah kepentingan pokok bakau dan pokok api-api kepada Melaka ?  </a:t>
            </a:r>
          </a:p>
          <a:p>
            <a:pPr eaLnBrk="1" hangingPunct="1">
              <a:buFontTx/>
              <a:buNone/>
            </a:pPr>
            <a:r>
              <a:rPr lang="en-US" sz="1400" smtClean="0"/>
              <a:t>    </a:t>
            </a:r>
            <a:r>
              <a:rPr lang="en-US" sz="1400" smtClean="0">
                <a:hlinkClick r:id="rId3" action="ppaction://hlinksldjump"/>
              </a:rPr>
              <a:t> A</a:t>
            </a:r>
            <a:r>
              <a:rPr lang="en-US" sz="1400" smtClean="0"/>
              <a:t> Menjadi panduan oleh pelayar	</a:t>
            </a:r>
          </a:p>
          <a:p>
            <a:pPr eaLnBrk="1" hangingPunct="1">
              <a:buFontTx/>
              <a:buNone/>
            </a:pPr>
            <a:r>
              <a:rPr lang="en-US" sz="1400" smtClean="0"/>
              <a:t>    </a:t>
            </a:r>
            <a:r>
              <a:rPr lang="en-US" sz="1400" smtClean="0">
                <a:hlinkClick r:id="rId3" action="ppaction://hlinksldjump"/>
              </a:rPr>
              <a:t> B</a:t>
            </a:r>
            <a:r>
              <a:rPr lang="en-US" sz="1400" smtClean="0"/>
              <a:t> Mengindahkan kawasan pantai</a:t>
            </a:r>
          </a:p>
          <a:p>
            <a:pPr eaLnBrk="1" hangingPunct="1">
              <a:buFontTx/>
              <a:buNone/>
            </a:pPr>
            <a:r>
              <a:rPr lang="en-US" sz="1400" smtClean="0"/>
              <a:t>    </a:t>
            </a:r>
            <a:r>
              <a:rPr lang="en-US" sz="1400" smtClean="0">
                <a:hlinkClick r:id="rId4" action="ppaction://hlinksldjump"/>
              </a:rPr>
              <a:t> C</a:t>
            </a:r>
            <a:r>
              <a:rPr lang="en-US" sz="1400" smtClean="0"/>
              <a:t> Menjadi benteng pertahanan semulajadi</a:t>
            </a:r>
          </a:p>
          <a:p>
            <a:pPr eaLnBrk="1" hangingPunct="1">
              <a:buFontTx/>
              <a:buNone/>
            </a:pPr>
            <a:r>
              <a:rPr lang="en-US" sz="1400" smtClean="0"/>
              <a:t>     </a:t>
            </a:r>
            <a:r>
              <a:rPr lang="en-US" sz="1400" smtClean="0">
                <a:hlinkClick r:id="rId3" action="ppaction://hlinksldjump"/>
              </a:rPr>
              <a:t>D</a:t>
            </a:r>
            <a:r>
              <a:rPr lang="en-US" sz="1400" smtClean="0"/>
              <a:t> Melindungi Melaka daripada tiupan angin monsun</a:t>
            </a:r>
          </a:p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r>
              <a:rPr lang="en-US" sz="1400" smtClean="0"/>
              <a:t> </a:t>
            </a:r>
          </a:p>
          <a:p>
            <a:pPr eaLnBrk="1" hangingPunct="1"/>
            <a:endParaRPr lang="en-US" sz="1400" smtClean="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1981200" cy="7794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0018"/>
                </a:solidFill>
              </a:rPr>
              <a:t>Siam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0018"/>
                </a:solidFill>
              </a:rPr>
              <a:t>Majapahit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76962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 5.  Kedua-dua kerajaan di atas merupakan musuh Melaka.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Apakah strategi Parameswara untuk menghadapinya ?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</a:t>
            </a:r>
            <a:r>
              <a:rPr lang="en-US" sz="1400">
                <a:hlinkClick r:id="rId3" action="ppaction://hlinksldjump"/>
              </a:rPr>
              <a:t>A</a:t>
            </a:r>
            <a:r>
              <a:rPr lang="en-US" sz="1400"/>
              <a:t> Menubuhkan tentera laut                 </a:t>
            </a:r>
            <a:r>
              <a:rPr lang="en-US" sz="1400">
                <a:hlinkClick r:id="rId3" action="ppaction://hlinksldjump"/>
              </a:rPr>
              <a:t>C</a:t>
            </a:r>
            <a:r>
              <a:rPr lang="en-US" sz="1400"/>
              <a:t> Mengambil askar upahan Jawa</a:t>
            </a:r>
          </a:p>
          <a:p>
            <a:pPr>
              <a:spcBef>
                <a:spcPct val="50000"/>
              </a:spcBef>
            </a:pPr>
            <a:r>
              <a:rPr lang="en-US" sz="1400"/>
              <a:t>     </a:t>
            </a:r>
            <a:r>
              <a:rPr lang="en-US" sz="1400">
                <a:hlinkClick r:id="rId3" action="ppaction://hlinksldjump"/>
              </a:rPr>
              <a:t> B</a:t>
            </a:r>
            <a:r>
              <a:rPr lang="en-US" sz="1400"/>
              <a:t>  Membina kubu pertahanan             </a:t>
            </a:r>
            <a:r>
              <a:rPr lang="en-US" sz="1400">
                <a:hlinkClick r:id="rId4" action="ppaction://hlinksldjump"/>
              </a:rPr>
              <a:t>D</a:t>
            </a:r>
            <a:r>
              <a:rPr lang="en-US" sz="1400"/>
              <a:t>  Menjalin hubungan dengan China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endParaRPr lang="en-US" sz="1400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            TAHNIAH  JAWAPAN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ANDA  BETUL</a:t>
            </a:r>
          </a:p>
        </p:txBody>
      </p:sp>
      <p:pic>
        <p:nvPicPr>
          <p:cNvPr id="12291" name="Picture 5" descr="j02819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05200"/>
            <a:ext cx="18256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  MAAF  JAWAPAN ANDA,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KURANG TEPAT.</a:t>
            </a:r>
          </a:p>
        </p:txBody>
      </p:sp>
      <p:pic>
        <p:nvPicPr>
          <p:cNvPr id="13315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200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019800" y="3657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CUBA LAGI…….</a:t>
            </a: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1600200"/>
          </a:xfrm>
          <a:solidFill>
            <a:srgbClr val="CC00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</a:t>
            </a:r>
            <a:r>
              <a:rPr lang="en-US" sz="4800" smtClean="0">
                <a:latin typeface="Arial Narrow" pitchFamily="34" charset="0"/>
              </a:rPr>
              <a:t>SEKIAN,  TERIMA  KASIH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480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ms-MY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ms-MY" smtClean="0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000018"/>
                </a:solidFill>
              </a:rPr>
              <a:t>FAKTOR MELAKA DIPILIH MENJADI SEBUAH</a:t>
            </a:r>
            <a:r>
              <a:rPr lang="en-US" sz="2000" smtClean="0">
                <a:solidFill>
                  <a:srgbClr val="000018"/>
                </a:solidFill>
              </a:rPr>
              <a:t> KERAJAAN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Bekalan air senang diperolehi.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Bentuk muka bumi berbukit bukau menjadi panduan pelayar dan kawasan selat lebih mudah dikawal.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Pokok bakau dan api-api benteng pertahanan dan pelindung semulajadi.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Muara sungai terlindung daripada tiupan angin monsun</a:t>
            </a: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5638800" cy="457200"/>
          </a:xfrm>
          <a:solidFill>
            <a:srgbClr val="FF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Asal Usul Nama Melaka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 flipH="1">
            <a:off x="1219200" y="60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219200" y="60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7467600" y="60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8001000" y="60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52400" y="1371600"/>
            <a:ext cx="3733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chemeClr val="tx1">
                    <a:lumMod val="95000"/>
                  </a:schemeClr>
                </a:solidFill>
              </a:rPr>
              <a:t>Nama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</a:schemeClr>
                </a:solidFill>
              </a:rPr>
              <a:t>Pokok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Sempena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nama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pokok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Melaka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tempat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Parameswara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berehat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selepas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melihat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anjing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perburuannya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ditendang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oleh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Pelanduk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800600" y="1524000"/>
            <a:ext cx="4191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                 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Istilah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Arab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  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Pedagang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arab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        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memanggil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Melaka   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sebagai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Mulaqah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pertemuan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)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Malakat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perhimpunan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segala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</a:schemeClr>
                </a:solidFill>
              </a:rPr>
              <a:t>dagang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80010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9" grpId="0"/>
      <p:bldP spid="307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381000" y="0"/>
            <a:ext cx="87630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 dirty="0">
                <a:solidFill>
                  <a:srgbClr val="000018"/>
                </a:solidFill>
              </a:rPr>
              <a:t>KEGIGIHAN PARAMESWARA MEMBANGUNKAN </a:t>
            </a:r>
          </a:p>
          <a:p>
            <a:pPr algn="ctr"/>
            <a:r>
              <a:rPr lang="en-US" sz="2200" dirty="0">
                <a:solidFill>
                  <a:srgbClr val="000018"/>
                </a:solidFill>
              </a:rPr>
              <a:t>KESULTANAN MELAYU MELAKA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371600" y="1143000"/>
            <a:ext cx="533400" cy="45720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ms-MY"/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981200" y="1219200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FF00"/>
                </a:solidFill>
              </a:rPr>
              <a:t>Sistem</a:t>
            </a:r>
            <a:r>
              <a:rPr lang="en-US" sz="2800" dirty="0">
                <a:solidFill>
                  <a:srgbClr val="00FF00"/>
                </a:solidFill>
              </a:rPr>
              <a:t> </a:t>
            </a:r>
            <a:r>
              <a:rPr lang="en-US" sz="2800" dirty="0" err="1">
                <a:solidFill>
                  <a:srgbClr val="00FF00"/>
                </a:solidFill>
              </a:rPr>
              <a:t>Pemerintahan</a:t>
            </a:r>
            <a:r>
              <a:rPr lang="en-US" sz="2800" dirty="0">
                <a:solidFill>
                  <a:srgbClr val="00FF00"/>
                </a:solidFill>
              </a:rPr>
              <a:t> </a:t>
            </a:r>
            <a:r>
              <a:rPr lang="en-US" sz="2800" dirty="0" err="1">
                <a:solidFill>
                  <a:srgbClr val="00FF00"/>
                </a:solidFill>
              </a:rPr>
              <a:t>Teratur</a:t>
            </a:r>
            <a:endParaRPr lang="en-US" sz="2800" dirty="0">
              <a:solidFill>
                <a:srgbClr val="00FF00"/>
              </a:solidFill>
            </a:endParaRP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1981200" y="1624013"/>
            <a:ext cx="5391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600" dirty="0" err="1"/>
              <a:t>Melantik</a:t>
            </a:r>
            <a:r>
              <a:rPr lang="en-US" sz="1600" dirty="0"/>
              <a:t> </a:t>
            </a:r>
            <a:r>
              <a:rPr lang="en-US" sz="1600" dirty="0" err="1"/>
              <a:t>pembesar</a:t>
            </a:r>
            <a:r>
              <a:rPr lang="en-US" sz="1600" dirty="0"/>
              <a:t> </a:t>
            </a:r>
            <a:r>
              <a:rPr lang="en-US" sz="1600" dirty="0" err="1"/>
              <a:t>mengurus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ehwal</a:t>
            </a:r>
            <a:r>
              <a:rPr lang="en-US" sz="1600" dirty="0"/>
              <a:t> </a:t>
            </a:r>
            <a:r>
              <a:rPr lang="en-US" sz="1600" dirty="0" err="1"/>
              <a:t>balairong</a:t>
            </a:r>
            <a:r>
              <a:rPr lang="en-US" sz="1600" dirty="0"/>
              <a:t> </a:t>
            </a:r>
            <a:r>
              <a:rPr lang="en-US" sz="1600" dirty="0" err="1"/>
              <a:t>seri</a:t>
            </a:r>
            <a:endParaRPr lang="en-US" sz="1600" dirty="0"/>
          </a:p>
          <a:p>
            <a:pPr marL="342900" indent="-342900">
              <a:buFontTx/>
              <a:buAutoNum type="arabicPeriod"/>
            </a:pPr>
            <a:r>
              <a:rPr lang="en-US" sz="1600" dirty="0"/>
              <a:t>40 </a:t>
            </a:r>
            <a:r>
              <a:rPr lang="en-US" sz="1600" dirty="0" err="1"/>
              <a:t>orang</a:t>
            </a:r>
            <a:r>
              <a:rPr lang="en-US" sz="1600" dirty="0"/>
              <a:t> </a:t>
            </a:r>
            <a:r>
              <a:rPr lang="en-US" sz="1600" dirty="0" err="1"/>
              <a:t>bentara</a:t>
            </a:r>
            <a:r>
              <a:rPr lang="en-US" sz="1600" dirty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perintah</a:t>
            </a:r>
            <a:r>
              <a:rPr lang="en-US" sz="1600" dirty="0"/>
              <a:t> raja</a:t>
            </a:r>
          </a:p>
          <a:p>
            <a:pPr marL="342900" indent="-342900">
              <a:buFontTx/>
              <a:buAutoNum type="arabicPeriod"/>
            </a:pPr>
            <a:r>
              <a:rPr lang="en-US" sz="1600" dirty="0" err="1"/>
              <a:t>Biduanda</a:t>
            </a:r>
            <a:r>
              <a:rPr lang="en-US" sz="1600" dirty="0"/>
              <a:t> </a:t>
            </a:r>
            <a:r>
              <a:rPr lang="en-US" sz="1600" dirty="0" err="1"/>
              <a:t>kecil</a:t>
            </a:r>
            <a:r>
              <a:rPr lang="en-US" sz="1600" dirty="0"/>
              <a:t> </a:t>
            </a:r>
            <a:r>
              <a:rPr lang="en-US" sz="1600" dirty="0" err="1"/>
              <a:t>membawa</a:t>
            </a:r>
            <a:r>
              <a:rPr lang="en-US" sz="1600" dirty="0"/>
              <a:t> </a:t>
            </a:r>
            <a:r>
              <a:rPr lang="en-US" sz="1600" dirty="0" err="1"/>
              <a:t>alat</a:t>
            </a:r>
            <a:r>
              <a:rPr lang="en-US" sz="1600" dirty="0"/>
              <a:t> </a:t>
            </a:r>
            <a:r>
              <a:rPr lang="en-US" sz="1600" dirty="0" err="1"/>
              <a:t>kebesaran</a:t>
            </a:r>
            <a:r>
              <a:rPr lang="en-US" sz="1600" dirty="0"/>
              <a:t> </a:t>
            </a:r>
            <a:r>
              <a:rPr lang="en-US" sz="1600" dirty="0" err="1"/>
              <a:t>diraja</a:t>
            </a:r>
            <a:endParaRPr lang="en-US" sz="1600" dirty="0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1371600" y="2362200"/>
            <a:ext cx="457200" cy="457200"/>
          </a:xfrm>
          <a:prstGeom prst="star5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ms-MY"/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1981200" y="23622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FF00"/>
                </a:solidFill>
              </a:rPr>
              <a:t>Kemudahan</a:t>
            </a:r>
            <a:r>
              <a:rPr lang="en-US" sz="2800" dirty="0">
                <a:solidFill>
                  <a:srgbClr val="00FF00"/>
                </a:solidFill>
              </a:rPr>
              <a:t> </a:t>
            </a:r>
            <a:r>
              <a:rPr lang="en-US" sz="2800" dirty="0" err="1">
                <a:solidFill>
                  <a:srgbClr val="00FF00"/>
                </a:solidFill>
              </a:rPr>
              <a:t>Pelabuhan</a:t>
            </a:r>
            <a:endParaRPr lang="en-US" sz="2800" dirty="0">
              <a:solidFill>
                <a:srgbClr val="00FF00"/>
              </a:solidFill>
            </a:endParaRP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1981200" y="2895600"/>
            <a:ext cx="4038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600" dirty="0"/>
              <a:t>1.Bekalan air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makanan</a:t>
            </a:r>
            <a:endParaRPr lang="en-US" sz="1600" dirty="0"/>
          </a:p>
          <a:p>
            <a:pPr marL="342900" indent="-342900">
              <a:spcBef>
                <a:spcPct val="50000"/>
              </a:spcBef>
            </a:pPr>
            <a:r>
              <a:rPr lang="en-US" sz="1600" dirty="0"/>
              <a:t>2.Tenaga </a:t>
            </a:r>
            <a:r>
              <a:rPr lang="en-US" sz="1600" dirty="0" err="1"/>
              <a:t>kerja</a:t>
            </a:r>
            <a:endParaRPr lang="en-US" sz="1600" dirty="0"/>
          </a:p>
          <a:p>
            <a:pPr marL="342900" indent="-342900">
              <a:spcBef>
                <a:spcPct val="50000"/>
              </a:spcBef>
            </a:pPr>
            <a:r>
              <a:rPr lang="en-US" sz="1600" dirty="0"/>
              <a:t>3. </a:t>
            </a:r>
            <a:r>
              <a:rPr lang="en-US" sz="1600" dirty="0" err="1"/>
              <a:t>Membaiki</a:t>
            </a:r>
            <a:r>
              <a:rPr lang="en-US" sz="1600" dirty="0"/>
              <a:t> </a:t>
            </a:r>
            <a:r>
              <a:rPr lang="en-US" sz="1600" dirty="0" err="1"/>
              <a:t>kapal</a:t>
            </a:r>
            <a:endParaRPr lang="en-US" sz="1600" dirty="0"/>
          </a:p>
          <a:p>
            <a:pPr marL="342900" indent="-342900">
              <a:spcBef>
                <a:spcPct val="50000"/>
              </a:spcBef>
            </a:pPr>
            <a:r>
              <a:rPr lang="en-US" sz="1600" dirty="0"/>
              <a:t>4. </a:t>
            </a:r>
            <a:r>
              <a:rPr lang="en-US" sz="1600" dirty="0" err="1"/>
              <a:t>Tempat</a:t>
            </a:r>
            <a:r>
              <a:rPr lang="en-US" sz="1600" dirty="0"/>
              <a:t> </a:t>
            </a:r>
            <a:r>
              <a:rPr lang="en-US" sz="1600" dirty="0" err="1"/>
              <a:t>penginapan</a:t>
            </a:r>
            <a:r>
              <a:rPr lang="en-US" sz="1600" dirty="0"/>
              <a:t> </a:t>
            </a:r>
            <a:r>
              <a:rPr lang="en-US" sz="1600" dirty="0" err="1"/>
              <a:t>pedagang</a:t>
            </a:r>
            <a:endParaRPr lang="en-US" sz="1600" dirty="0"/>
          </a:p>
          <a:p>
            <a:pPr marL="342900" indent="-342900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1295400" y="4419600"/>
            <a:ext cx="533400" cy="381000"/>
          </a:xfrm>
          <a:prstGeom prst="star5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ms-MY"/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1752600" y="43434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00FF00"/>
                </a:solidFill>
              </a:rPr>
              <a:t>Hubungan</a:t>
            </a:r>
            <a:r>
              <a:rPr lang="en-US" sz="2800" dirty="0">
                <a:solidFill>
                  <a:srgbClr val="00FF00"/>
                </a:solidFill>
              </a:rPr>
              <a:t> </a:t>
            </a:r>
            <a:r>
              <a:rPr lang="en-US" sz="2800" dirty="0" err="1">
                <a:solidFill>
                  <a:srgbClr val="00FF00"/>
                </a:solidFill>
              </a:rPr>
              <a:t>diplomatik</a:t>
            </a:r>
            <a:endParaRPr lang="en-US" sz="2800" dirty="0">
              <a:solidFill>
                <a:srgbClr val="00FF00"/>
              </a:solidFill>
            </a:endParaRP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1905000" y="4876800"/>
            <a:ext cx="7239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  </a:t>
            </a:r>
            <a:r>
              <a:rPr lang="en-US" sz="1600" dirty="0"/>
              <a:t>1.Tujuan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menjaga</a:t>
            </a:r>
            <a:r>
              <a:rPr lang="en-US" sz="1600" dirty="0"/>
              <a:t> </a:t>
            </a:r>
            <a:r>
              <a:rPr lang="en-US" sz="1600" dirty="0" err="1"/>
              <a:t>keselamatan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mengiktiraf</a:t>
            </a:r>
            <a:r>
              <a:rPr lang="en-US" sz="1600" dirty="0"/>
              <a:t> </a:t>
            </a:r>
            <a:r>
              <a:rPr lang="en-US" sz="1600" dirty="0" err="1"/>
              <a:t>kedaulatan</a:t>
            </a:r>
            <a:r>
              <a:rPr lang="en-US" sz="1600" dirty="0"/>
              <a:t> Melaka.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  2. </a:t>
            </a:r>
            <a:r>
              <a:rPr lang="en-US" sz="1600" dirty="0" err="1"/>
              <a:t>Menjalin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diplomatik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China </a:t>
            </a:r>
            <a:r>
              <a:rPr lang="en-US" sz="1600" dirty="0" err="1"/>
              <a:t>sejak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1404. 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1143000" y="5181600"/>
            <a:ext cx="609600" cy="457200"/>
          </a:xfrm>
          <a:prstGeom prst="star5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ms-MY"/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1828800" y="5486400"/>
            <a:ext cx="4648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FF00"/>
                </a:solidFill>
              </a:rPr>
              <a:t>Bantuan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Orang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Laut</a:t>
            </a:r>
            <a:endParaRPr lang="en-US" dirty="0">
              <a:solidFill>
                <a:srgbClr val="00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/>
              <a:t>1.Menjaga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perairan</a:t>
            </a:r>
            <a:r>
              <a:rPr lang="en-US" dirty="0"/>
              <a:t>.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1219200" y="5867400"/>
            <a:ext cx="533400" cy="381000"/>
          </a:xfrm>
          <a:prstGeom prst="star5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ms-MY"/>
          </a:p>
        </p:txBody>
      </p:sp>
      <p:sp>
        <p:nvSpPr>
          <p:cNvPr id="6159" name="Text Box 23"/>
          <p:cNvSpPr txBox="1">
            <a:spLocks noChangeArrowheads="1"/>
          </p:cNvSpPr>
          <p:nvPr/>
        </p:nvSpPr>
        <p:spPr bwMode="auto">
          <a:xfrm>
            <a:off x="1905000" y="6019800"/>
            <a:ext cx="6172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FF00"/>
                </a:solidFill>
              </a:rPr>
              <a:t>Ikatan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Konsep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Daulat</a:t>
            </a:r>
            <a:endParaRPr lang="en-US" dirty="0">
              <a:solidFill>
                <a:srgbClr val="00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/>
              <a:t>1.Hubungan raja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umpama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pohon</a:t>
            </a:r>
            <a:endParaRPr lang="en-US" dirty="0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/>
        </p:nvSpPr>
        <p:spPr bwMode="auto">
          <a:xfrm>
            <a:off x="7315200" y="1447800"/>
            <a:ext cx="381000" cy="3048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6148" grpId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2362200" y="2514600"/>
            <a:ext cx="4191000" cy="1828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KEGIGIHAN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PARAMESWARA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MEMBANGUNKAN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KESULTANAN MELAYU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      MELAKA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13536808">
            <a:off x="1807032" y="2108478"/>
            <a:ext cx="881815" cy="609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Alternate Process 9">
            <a:hlinkClick r:id="rId3" action="ppaction://hlinkpres?slideindex=1&amp;slidetitle="/>
          </p:cNvPr>
          <p:cNvSpPr/>
          <p:nvPr/>
        </p:nvSpPr>
        <p:spPr bwMode="auto">
          <a:xfrm>
            <a:off x="152400" y="533400"/>
            <a:ext cx="3124200" cy="1298448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SISTEM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PEMERINTAHAN TERATUR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8014349">
            <a:off x="6245336" y="2134958"/>
            <a:ext cx="827345" cy="5705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6172200" y="533400"/>
            <a:ext cx="2667000" cy="13716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KEMUDAHAN  PELABUHAN</a:t>
            </a:r>
          </a:p>
        </p:txBody>
      </p:sp>
      <p:sp>
        <p:nvSpPr>
          <p:cNvPr id="14" name="Right Arrow 13"/>
          <p:cNvSpPr/>
          <p:nvPr/>
        </p:nvSpPr>
        <p:spPr bwMode="auto">
          <a:xfrm rot="3267319">
            <a:off x="6078726" y="4103357"/>
            <a:ext cx="827345" cy="5705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7375387">
            <a:off x="1991982" y="4282209"/>
            <a:ext cx="827345" cy="5705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Alternate Process 15"/>
          <p:cNvSpPr/>
          <p:nvPr/>
        </p:nvSpPr>
        <p:spPr bwMode="auto">
          <a:xfrm rot="10800000" flipH="1" flipV="1">
            <a:off x="6400800" y="4953000"/>
            <a:ext cx="2362200" cy="1371603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HUBUNGAN DIPLOMATIK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 rot="10800000" flipH="1" flipV="1">
            <a:off x="381000" y="5105400"/>
            <a:ext cx="2362200" cy="1371603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BANTUAN ORANG LAUT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5400000">
            <a:off x="4057171" y="4477229"/>
            <a:ext cx="685800" cy="5705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Alternate Process 18"/>
          <p:cNvSpPr/>
          <p:nvPr/>
        </p:nvSpPr>
        <p:spPr bwMode="auto">
          <a:xfrm>
            <a:off x="3276600" y="5257800"/>
            <a:ext cx="2362200" cy="13716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IKATAN KONSEP DAULAT</a:t>
            </a:r>
          </a:p>
        </p:txBody>
      </p:sp>
      <p:sp>
        <p:nvSpPr>
          <p:cNvPr id="20" name="Action Button: Forward or Next 19">
            <a:hlinkClick r:id="rId4" action="ppaction://hlinksldjump" highlightClick="1"/>
          </p:cNvPr>
          <p:cNvSpPr/>
          <p:nvPr/>
        </p:nvSpPr>
        <p:spPr bwMode="auto">
          <a:xfrm>
            <a:off x="2286000" y="1371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Action Button: Forward or Next 20">
            <a:hlinkClick r:id="rId5" action="ppaction://hlinksldjump" highlightClick="1"/>
          </p:cNvPr>
          <p:cNvSpPr/>
          <p:nvPr/>
        </p:nvSpPr>
        <p:spPr bwMode="auto">
          <a:xfrm>
            <a:off x="7924800" y="14478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Action Button: Forward or Next 21">
            <a:hlinkClick r:id="rId6" action="ppaction://hlinksldjump" highlightClick="1"/>
          </p:cNvPr>
          <p:cNvSpPr/>
          <p:nvPr/>
        </p:nvSpPr>
        <p:spPr bwMode="auto">
          <a:xfrm>
            <a:off x="7772400" y="5791200"/>
            <a:ext cx="838200" cy="3810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Action Button: Forward or Next 22">
            <a:hlinkClick r:id="rId7" action="ppaction://hlinksldjump" highlightClick="1"/>
          </p:cNvPr>
          <p:cNvSpPr/>
          <p:nvPr/>
        </p:nvSpPr>
        <p:spPr bwMode="auto">
          <a:xfrm>
            <a:off x="1752600" y="6019800"/>
            <a:ext cx="838200" cy="3810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Action Button: Forward or Next 23">
            <a:hlinkClick r:id="rId8" action="ppaction://hlinksldjump" highlightClick="1"/>
          </p:cNvPr>
          <p:cNvSpPr/>
          <p:nvPr/>
        </p:nvSpPr>
        <p:spPr bwMode="auto">
          <a:xfrm>
            <a:off x="4648200" y="6096000"/>
            <a:ext cx="8382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IKATAN KONSEP DAULAT</a:t>
            </a:r>
            <a:endParaRPr lang="en-US" dirty="0"/>
          </a:p>
        </p:txBody>
      </p:sp>
      <p:sp>
        <p:nvSpPr>
          <p:cNvPr id="4" name="Text Box 2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 smtClean="0"/>
              <a:t>1.Hubungan </a:t>
            </a:r>
            <a:r>
              <a:rPr lang="en-US" dirty="0"/>
              <a:t>raja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umpama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pohon</a:t>
            </a:r>
            <a:endParaRPr lang="en-US" dirty="0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BANTUAN ORANG LAUT</a:t>
            </a:r>
            <a:endParaRPr lang="en-US" dirty="0"/>
          </a:p>
        </p:txBody>
      </p:sp>
      <p:sp>
        <p:nvSpPr>
          <p:cNvPr id="4" name="Text Box 2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 smtClean="0"/>
              <a:t>1.Menjaga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perairan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HUBUNGAN DIPLOMATIK</a:t>
            </a:r>
            <a:endParaRPr lang="en-US" dirty="0"/>
          </a:p>
        </p:txBody>
      </p:sp>
      <p:sp>
        <p:nvSpPr>
          <p:cNvPr id="4" name="Text Box 19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800" dirty="0" smtClean="0"/>
              <a:t>1.Tujuan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menjaga</a:t>
            </a:r>
            <a:r>
              <a:rPr lang="en-US" sz="2800" dirty="0"/>
              <a:t> </a:t>
            </a:r>
            <a:r>
              <a:rPr lang="en-US" sz="2800" dirty="0" err="1"/>
              <a:t>keselamatan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mengiktiraf</a:t>
            </a:r>
            <a:r>
              <a:rPr lang="en-US" sz="2800" dirty="0"/>
              <a:t> </a:t>
            </a:r>
            <a:r>
              <a:rPr lang="en-US" sz="2800" dirty="0" err="1"/>
              <a:t>kedaulatan</a:t>
            </a:r>
            <a:r>
              <a:rPr lang="en-US" sz="2800" dirty="0"/>
              <a:t> Melaka.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/>
              <a:t>2</a:t>
            </a:r>
            <a:r>
              <a:rPr lang="en-US" sz="2800" dirty="0"/>
              <a:t>. </a:t>
            </a:r>
            <a:r>
              <a:rPr lang="en-US" sz="2800" dirty="0" err="1"/>
              <a:t>Menjalin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diplomatik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China </a:t>
            </a:r>
            <a:r>
              <a:rPr lang="en-US" sz="2800" dirty="0" err="1"/>
              <a:t>sejak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1404. </a:t>
            </a:r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KEMUDAHAN PELABUHAN</a:t>
            </a:r>
            <a:endParaRPr lang="en-US" dirty="0"/>
          </a:p>
        </p:txBody>
      </p:sp>
      <p:sp>
        <p:nvSpPr>
          <p:cNvPr id="4" name="Text Box 1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dirty="0"/>
              <a:t>1.Bekalan air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makanan</a:t>
            </a:r>
            <a:endParaRPr lang="en-US" sz="2800" dirty="0"/>
          </a:p>
          <a:p>
            <a:pPr marL="342900" indent="-342900">
              <a:spcBef>
                <a:spcPct val="50000"/>
              </a:spcBef>
            </a:pPr>
            <a:r>
              <a:rPr lang="en-US" sz="2800" dirty="0"/>
              <a:t>2.Tenaga </a:t>
            </a:r>
            <a:r>
              <a:rPr lang="en-US" sz="2800" dirty="0" err="1"/>
              <a:t>kerja</a:t>
            </a:r>
            <a:endParaRPr lang="en-US" sz="2800" dirty="0"/>
          </a:p>
          <a:p>
            <a:pPr marL="342900" indent="-342900">
              <a:spcBef>
                <a:spcPct val="50000"/>
              </a:spcBef>
            </a:pPr>
            <a:r>
              <a:rPr lang="en-US" sz="2800" dirty="0"/>
              <a:t>3. </a:t>
            </a:r>
            <a:r>
              <a:rPr lang="en-US" sz="2800" dirty="0" err="1"/>
              <a:t>Membaiki</a:t>
            </a:r>
            <a:r>
              <a:rPr lang="en-US" sz="2800" dirty="0"/>
              <a:t> </a:t>
            </a:r>
            <a:r>
              <a:rPr lang="en-US" sz="2800" dirty="0" err="1"/>
              <a:t>kapal</a:t>
            </a:r>
            <a:endParaRPr lang="en-US" sz="2800" dirty="0"/>
          </a:p>
          <a:p>
            <a:pPr marL="342900" indent="-342900">
              <a:spcBef>
                <a:spcPct val="50000"/>
              </a:spcBef>
            </a:pPr>
            <a:r>
              <a:rPr lang="en-US" sz="2800" dirty="0"/>
              <a:t>4.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penginapan</a:t>
            </a:r>
            <a:r>
              <a:rPr lang="en-US" sz="2800" dirty="0"/>
              <a:t> </a:t>
            </a:r>
            <a:r>
              <a:rPr lang="en-US" sz="2800" dirty="0" err="1"/>
              <a:t>pedagang</a:t>
            </a:r>
            <a:endParaRPr lang="en-US" sz="2800" dirty="0"/>
          </a:p>
          <a:p>
            <a:pPr marL="342900" indent="-342900"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ransition spd="slow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620</TotalTime>
  <Words>525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Mountain Top</vt:lpstr>
      <vt:lpstr>BAB 4 : PENGASASAN KESULTANAN MELAYU MELAKA</vt:lpstr>
      <vt:lpstr>FAKTOR MELAKA DIPILIH MENJADI SEBUAH KERAJAAN</vt:lpstr>
      <vt:lpstr>Asal Usul Nama Melaka</vt:lpstr>
      <vt:lpstr>Slide 4</vt:lpstr>
      <vt:lpstr>Slide 5</vt:lpstr>
      <vt:lpstr>IKATAN KONSEP DAULAT</vt:lpstr>
      <vt:lpstr>BANTUAN ORANG LAUT</vt:lpstr>
      <vt:lpstr>HUBUNGAN DIPLOMATIK</vt:lpstr>
      <vt:lpstr>KEMUDAHAN PELABUHAN</vt:lpstr>
      <vt:lpstr>SISTEM PEMERINTAHAN TERATUR</vt:lpstr>
      <vt:lpstr>Soalan Struktur -  Bab 4 ( Tingkatan 1 )</vt:lpstr>
      <vt:lpstr>Slide 12</vt:lpstr>
      <vt:lpstr>Slide 13</vt:lpstr>
      <vt:lpstr>Uji minda</vt:lpstr>
      <vt:lpstr>Slide 15</vt:lpstr>
      <vt:lpstr>Slide 16</vt:lpstr>
      <vt:lpstr>Slide 17</vt:lpstr>
      <vt:lpstr>Slide 18</vt:lpstr>
      <vt:lpstr>Slide 19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Azizah</dc:creator>
  <cp:lastModifiedBy>PC GURU</cp:lastModifiedBy>
  <cp:revision>36</cp:revision>
  <dcterms:created xsi:type="dcterms:W3CDTF">2007-08-28T07:30:23Z</dcterms:created>
  <dcterms:modified xsi:type="dcterms:W3CDTF">2012-11-01T01:33:49Z</dcterms:modified>
</cp:coreProperties>
</file>